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 tytułowy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12" name="Treść - poziom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21" name="Treść - poziom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22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kst tytułowy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Tekst tytułowy</a:t>
            </a:r>
          </a:p>
        </p:txBody>
      </p:sp>
      <p:sp>
        <p:nvSpPr>
          <p:cNvPr id="30" name="Treść - poziom 1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1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39" name="Treść - poziom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48" name="Treść - poziom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kst tytułow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Tekst tytułowy</a:t>
            </a:r>
          </a:p>
        </p:txBody>
      </p:sp>
      <p:sp>
        <p:nvSpPr>
          <p:cNvPr id="58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kst tytułowy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Tekst tytułowy</a:t>
            </a:r>
          </a:p>
        </p:txBody>
      </p:sp>
      <p:sp>
        <p:nvSpPr>
          <p:cNvPr id="73" name="Treść - poziom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74" name="Text Placeholder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kst tytułowy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Tekst tytułowy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Treść - poziom 1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5" name="Numer slajd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tytułowy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Tekst tytułowy</a:t>
            </a:r>
          </a:p>
        </p:txBody>
      </p:sp>
      <p:sp>
        <p:nvSpPr>
          <p:cNvPr id="3" name="Treść - poziom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" name="Numer slajdu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>
            <p:ph type="title"/>
          </p:nvPr>
        </p:nvSpPr>
        <p:spPr>
          <a:xfrm>
            <a:off x="377223" y="1492060"/>
            <a:ext cx="8229601" cy="1143001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Odporność psychiczna nauczyciela</a:t>
            </a:r>
          </a:p>
        </p:txBody>
      </p:sp>
      <p:sp>
        <p:nvSpPr>
          <p:cNvPr id="95" name="Content Placeholder 2"/>
          <p:cNvSpPr txBox="1"/>
          <p:nvPr>
            <p:ph type="body" sz="quarter" idx="1"/>
          </p:nvPr>
        </p:nvSpPr>
        <p:spPr>
          <a:xfrm>
            <a:off x="1905666" y="2773191"/>
            <a:ext cx="8229601" cy="50685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Radzenie sobie ze stresem i techniki relaksacyjne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itle 1"/>
          <p:cNvSpPr txBox="1"/>
          <p:nvPr>
            <p:ph type="title"/>
          </p:nvPr>
        </p:nvSpPr>
        <p:spPr>
          <a:xfrm>
            <a:off x="457200" y="25821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Budowanie odporności</a:t>
            </a:r>
          </a:p>
        </p:txBody>
      </p:sp>
      <p:sp>
        <p:nvSpPr>
          <p:cNvPr id="151" name="Content Placeholder 2"/>
          <p:cNvSpPr txBox="1"/>
          <p:nvPr>
            <p:ph type="body" sz="half" idx="1"/>
          </p:nvPr>
        </p:nvSpPr>
        <p:spPr>
          <a:xfrm>
            <a:off x="457200" y="1102567"/>
            <a:ext cx="8229600" cy="202141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Sen i regeneracja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Granice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Wsparcie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Ruch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Dystans</a:t>
            </a:r>
          </a:p>
        </p:txBody>
      </p:sp>
      <p:sp>
        <p:nvSpPr>
          <p:cNvPr id="152" name="Najsilniejszym czynnikiem ochronnym w psychologii jest… drugi człowiek"/>
          <p:cNvSpPr txBox="1"/>
          <p:nvPr/>
        </p:nvSpPr>
        <p:spPr>
          <a:xfrm>
            <a:off x="705840" y="6144681"/>
            <a:ext cx="7455661" cy="360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Najsilniejszym czynnikiem ochronnym w psychologii jest… drugi człowiek</a:t>
            </a:r>
          </a:p>
        </p:txBody>
      </p:sp>
      <p:sp>
        <p:nvSpPr>
          <p:cNvPr id="153" name="Odporność psychiczna to nie jednorazowa technika — to styl funkcjonowania"/>
          <p:cNvSpPr txBox="1"/>
          <p:nvPr/>
        </p:nvSpPr>
        <p:spPr>
          <a:xfrm>
            <a:off x="643636" y="3189641"/>
            <a:ext cx="7642527" cy="707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Odporność psychiczna to nie jednorazowa technika — to styl funkcjonowania</a:t>
            </a:r>
            <a:endParaRPr sz="1200"/>
          </a:p>
        </p:txBody>
      </p:sp>
      <p:sp>
        <p:nvSpPr>
          <p:cNvPr id="154" name="👉 3 filary:…"/>
          <p:cNvSpPr txBox="1"/>
          <p:nvPr/>
        </p:nvSpPr>
        <p:spPr>
          <a:xfrm>
            <a:off x="2510896" y="3669838"/>
            <a:ext cx="4393981" cy="209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3 filary:</a:t>
            </a:r>
            <a:endParaRPr sz="1200"/>
          </a:p>
          <a:p>
            <a:pPr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indent="-317500">
              <a:spcBef>
                <a:spcPts val="1200"/>
              </a:spcBef>
              <a:buSzPct val="100000"/>
              <a:buFont typeface="Times New Roman"/>
              <a:buAutoNum type="arabicPeriod" startAt="1"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Regulacja ciała (sen, ruch, oddech)</a:t>
            </a:r>
            <a:endParaRPr sz="1200"/>
          </a:p>
          <a:p>
            <a:pPr marL="457200" indent="-317500">
              <a:spcBef>
                <a:spcPts val="1200"/>
              </a:spcBef>
              <a:buSzPct val="100000"/>
              <a:buFont typeface="Times New Roman"/>
              <a:buAutoNum type="arabicPeriod" startAt="1"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Regulacja myśli (interpretacja, dystans)</a:t>
            </a:r>
            <a:endParaRPr sz="1200"/>
          </a:p>
          <a:p>
            <a:pPr marL="457200" indent="-317500">
              <a:spcBef>
                <a:spcPts val="1200"/>
              </a:spcBef>
              <a:buSzPct val="100000"/>
              <a:buFont typeface="Times New Roman"/>
              <a:buAutoNum type="arabicPeriod" startAt="1"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Relacje (wsparcie społeczne)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8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0" grpId="1"/>
      <p:bldP build="whole" bldLvl="1" animBg="1" rev="0" advAuto="0" spid="154" grpId="4"/>
      <p:bldP build="whole" bldLvl="1" animBg="1" rev="0" advAuto="0" spid="153" grpId="3"/>
      <p:bldP build="whole" bldLvl="1" animBg="1" rev="0" advAuto="0" spid="152" grpId="5"/>
      <p:bldP build="whole" bldLvl="1" animBg="1" rev="0" advAuto="0" spid="151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itle 1"/>
          <p:cNvSpPr txBox="1"/>
          <p:nvPr>
            <p:ph type="title"/>
          </p:nvPr>
        </p:nvSpPr>
        <p:spPr>
          <a:xfrm>
            <a:off x="457200" y="79139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Podsumowanie</a:t>
            </a:r>
          </a:p>
        </p:txBody>
      </p:sp>
      <p:sp>
        <p:nvSpPr>
          <p:cNvPr id="157" name="Mamy dwa główne tryby działania:…"/>
          <p:cNvSpPr txBox="1"/>
          <p:nvPr/>
        </p:nvSpPr>
        <p:spPr>
          <a:xfrm>
            <a:off x="494060" y="1492561"/>
            <a:ext cx="6569331" cy="14224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Mamy dwa główne tryby działania:</a:t>
            </a:r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tryb stresu (współczulny) – działanie, napięcie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tryb regeneracji (przywspółczulny) – spokój, odbudowa</a:t>
            </a:r>
          </a:p>
        </p:txBody>
      </p:sp>
      <p:sp>
        <p:nvSpPr>
          <p:cNvPr id="158" name="Odporność psychiczna to nie cecha, którą się ma albo nie.…"/>
          <p:cNvSpPr txBox="1"/>
          <p:nvPr/>
        </p:nvSpPr>
        <p:spPr>
          <a:xfrm>
            <a:off x="615676" y="5411844"/>
            <a:ext cx="7524940" cy="1135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Odporność psychiczna to nie cecha, którą się ma albo nie.</a:t>
            </a:r>
            <a:endParaRPr sz="1200"/>
          </a:p>
          <a:p>
            <a:pPr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To zestaw umiejętności, które można trenować — dokładnie tak jak mięśnie.</a:t>
            </a:r>
          </a:p>
        </p:txBody>
      </p:sp>
      <p:sp>
        <p:nvSpPr>
          <p:cNvPr id="159" name="Problem nie polega na tym, że mamy stres.…"/>
          <p:cNvSpPr txBox="1"/>
          <p:nvPr/>
        </p:nvSpPr>
        <p:spPr>
          <a:xfrm>
            <a:off x="606687" y="3767253"/>
            <a:ext cx="5477543" cy="792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Problem nie polega na tym, że mamy stres.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Problem polega na tym, że nie wracamy do regeneracji.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6" grpId="1"/>
      <p:bldP build="whole" bldLvl="1" animBg="1" rev="0" advAuto="0" spid="157" grpId="2"/>
      <p:bldP build="whole" bldLvl="1" animBg="1" rev="0" advAuto="0" spid="159" grpId="3"/>
      <p:bldP build="whole" bldLvl="1" animBg="1" rev="0" advAuto="0" spid="158" grpId="4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👉 Stres w naszej pracy nie zniknie.…"/>
          <p:cNvSpPr txBox="1"/>
          <p:nvPr/>
        </p:nvSpPr>
        <p:spPr>
          <a:xfrm>
            <a:off x="1711645" y="1714624"/>
            <a:ext cx="5933516" cy="891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Stres w naszej pracy nie zniknie.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Ale możemy nauczyć się, żeby nie zostawał w nas na długo.</a:t>
            </a:r>
          </a:p>
        </p:txBody>
      </p:sp>
      <p:sp>
        <p:nvSpPr>
          <p:cNvPr id="162" name="DZIĘKUJĘ ZA UWAGĘ :)"/>
          <p:cNvSpPr txBox="1"/>
          <p:nvPr/>
        </p:nvSpPr>
        <p:spPr>
          <a:xfrm>
            <a:off x="2609568" y="4079995"/>
            <a:ext cx="3587184" cy="433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5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DZIĘKUJĘ ZA UWAGĘ :)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1" grpId="1"/>
      <p:bldP build="whole" bldLvl="1" animBg="1" rev="0" advAuto="0" spid="162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Cele szkolenia</a:t>
            </a:r>
          </a:p>
        </p:txBody>
      </p:sp>
      <p:sp>
        <p:nvSpPr>
          <p:cNvPr id="98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Zrozumienie odporności psychicznej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Rozpoznanie stresu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Poznanie technik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Wdrożenie w praktyce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Czym jest odporność psychiczna?</a:t>
            </a:r>
          </a:p>
        </p:txBody>
      </p:sp>
      <p:sp>
        <p:nvSpPr>
          <p:cNvPr id="101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Radzenie sobie z presją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Regeneracja po trudnych sytuacjach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Równowaga emocjonalna (utrzymanie)</a:t>
            </a:r>
          </a:p>
        </p:txBody>
      </p:sp>
      <p:pic>
        <p:nvPicPr>
          <p:cNvPr id="102" name="odpornosc_animacja_v2.gif" descr="odpornosc_animacja_v2.gif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67277" y="4310677"/>
            <a:ext cx="4447583" cy="2223792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Odporność psychiczna to zdolność naszego układu nerwowego do powrotu do równowagi"/>
          <p:cNvSpPr txBox="1"/>
          <p:nvPr/>
        </p:nvSpPr>
        <p:spPr>
          <a:xfrm>
            <a:off x="317963" y="3248705"/>
            <a:ext cx="8815683" cy="360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Odporność psychiczna to zdolność naszego układu nerwowego do powrotu do równowagi</a:t>
            </a:r>
          </a:p>
        </p:txBody>
      </p:sp>
      <p:sp>
        <p:nvSpPr>
          <p:cNvPr id="104" name="Czyli:…"/>
          <p:cNvSpPr txBox="1"/>
          <p:nvPr/>
        </p:nvSpPr>
        <p:spPr>
          <a:xfrm>
            <a:off x="424969" y="4214761"/>
            <a:ext cx="3955700" cy="19812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Czyli: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nie chodzi o to, żeby się nie stresować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tylko jak szybko wracamy do stanu spokoju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1" grpId="1"/>
      <p:bldP build="whole" bldLvl="1" animBg="1" rev="0" advAuto="0" spid="104" grpId="3"/>
      <p:bldP build="whole" bldLvl="1" animBg="1" rev="0" advAuto="0" spid="103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Stres w pracy nauczyciela</a:t>
            </a:r>
          </a:p>
        </p:txBody>
      </p:sp>
      <p:sp>
        <p:nvSpPr>
          <p:cNvPr id="107" name="Content Placeholder 2"/>
          <p:cNvSpPr txBox="1"/>
          <p:nvPr>
            <p:ph type="body" sz="half" idx="1"/>
          </p:nvPr>
        </p:nvSpPr>
        <p:spPr>
          <a:xfrm>
            <a:off x="457200" y="1620078"/>
            <a:ext cx="8229600" cy="166583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Trudne zachowania uczniów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Presja czasu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Kontakt z rodzicami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Przeciążenie obowiązkami</a:t>
            </a:r>
          </a:p>
        </p:txBody>
      </p:sp>
      <p:pic>
        <p:nvPicPr>
          <p:cNvPr id="108" name="IMG_0318.jpg" descr="IMG_0318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494" y="4504363"/>
            <a:ext cx="1591543" cy="1507648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Linia"/>
          <p:cNvSpPr/>
          <p:nvPr/>
        </p:nvSpPr>
        <p:spPr>
          <a:xfrm>
            <a:off x="1928000" y="5258187"/>
            <a:ext cx="1591543" cy="1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10" name="SYGNAŁ"/>
          <p:cNvSpPr txBox="1"/>
          <p:nvPr/>
        </p:nvSpPr>
        <p:spPr>
          <a:xfrm>
            <a:off x="2307202" y="4734555"/>
            <a:ext cx="833139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SYGNAŁ</a:t>
            </a:r>
          </a:p>
        </p:txBody>
      </p:sp>
      <p:pic>
        <p:nvPicPr>
          <p:cNvPr id="111" name="IMG_0319.jpg" descr="IMG_0319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646506" y="3924155"/>
            <a:ext cx="1340788" cy="2668064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Linia"/>
          <p:cNvSpPr/>
          <p:nvPr/>
        </p:nvSpPr>
        <p:spPr>
          <a:xfrm>
            <a:off x="5174707" y="5258187"/>
            <a:ext cx="1591544" cy="1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113" name="REAKCJA"/>
          <p:cNvSpPr txBox="1"/>
          <p:nvPr/>
        </p:nvSpPr>
        <p:spPr>
          <a:xfrm>
            <a:off x="5518358" y="4734555"/>
            <a:ext cx="904241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REAKCJA</a:t>
            </a:r>
          </a:p>
        </p:txBody>
      </p:sp>
      <p:sp>
        <p:nvSpPr>
          <p:cNvPr id="114" name="przyspiesza oddech…"/>
          <p:cNvSpPr txBox="1"/>
          <p:nvPr/>
        </p:nvSpPr>
        <p:spPr>
          <a:xfrm>
            <a:off x="6832764" y="4455322"/>
            <a:ext cx="2148146" cy="16057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przyspiesza oddech</a:t>
            </a:r>
          </a:p>
          <a:p>
            <a:pPr>
              <a:spcBef>
                <a:spcPts val="1200"/>
              </a:spcBef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szybciej bije serce</a:t>
            </a:r>
          </a:p>
          <a:p>
            <a:pPr>
              <a:spcBef>
                <a:spcPts val="1200"/>
              </a:spcBef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zawęża się uwaga</a:t>
            </a:r>
          </a:p>
          <a:p>
            <a:pPr>
              <a:spcBef>
                <a:spcPts val="1200"/>
              </a:spcBef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rośnie napięcie mięśni</a:t>
            </a:r>
          </a:p>
        </p:txBody>
      </p:sp>
      <p:sp>
        <p:nvSpPr>
          <p:cNvPr id="115" name="Stres to nie jest coś psychicznego — to reakcja całego organizmu."/>
          <p:cNvSpPr txBox="1"/>
          <p:nvPr/>
        </p:nvSpPr>
        <p:spPr>
          <a:xfrm>
            <a:off x="1329303" y="3424736"/>
            <a:ext cx="6485394" cy="360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Stres to nie jest coś psychicznego — to reakcja całego organizmu.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8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8" presetID="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8" presetID="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8" presetID="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clickEffect" presetSubtype="8" presetID="2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2" grpId="7"/>
      <p:bldP build="whole" bldLvl="1" animBg="1" rev="0" advAuto="0" spid="113" grpId="8"/>
      <p:bldP build="whole" bldLvl="1" animBg="1" rev="0" advAuto="0" spid="110" grpId="5"/>
      <p:bldP build="whole" bldLvl="1" animBg="1" rev="0" advAuto="0" spid="109" grpId="4"/>
      <p:bldP build="whole" bldLvl="1" animBg="1" rev="0" advAuto="0" spid="115" grpId="2"/>
      <p:bldP build="whole" bldLvl="1" animBg="1" rev="0" advAuto="0" spid="114" grpId="9"/>
      <p:bldP build="whole" bldLvl="1" animBg="1" rev="0" advAuto="0" spid="107" grpId="1"/>
      <p:bldP build="whole" bldLvl="1" animBg="1" rev="0" advAuto="0" spid="108" grpId="3"/>
      <p:bldP build="whole" bldLvl="1" animBg="1" rev="0" advAuto="0" spid="111" grpId="6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Ćwiczenie refleksyjne</a:t>
            </a:r>
          </a:p>
        </p:txBody>
      </p:sp>
      <p:sp>
        <p:nvSpPr>
          <p:cNvPr id="118" name="Content Placeholder 2"/>
          <p:cNvSpPr txBox="1"/>
          <p:nvPr>
            <p:ph type="body" sz="quarter" idx="1"/>
          </p:nvPr>
        </p:nvSpPr>
        <p:spPr>
          <a:xfrm>
            <a:off x="457200" y="1600200"/>
            <a:ext cx="8229600" cy="957559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 mnie najbardziej stresuje?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Kiedy czuję największe napięcie?</a:t>
            </a:r>
          </a:p>
        </p:txBody>
      </p:sp>
      <p:pic>
        <p:nvPicPr>
          <p:cNvPr id="119" name="IMG_0320.jpg" descr="IMG_0320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0271" y="3283472"/>
            <a:ext cx="3063154" cy="1974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IMG_0321.jpg" descr="IMG_032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170104" y="3283472"/>
            <a:ext cx="3246786" cy="1974772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STRES"/>
          <p:cNvSpPr txBox="1"/>
          <p:nvPr/>
        </p:nvSpPr>
        <p:spPr>
          <a:xfrm>
            <a:off x="1823069" y="5439125"/>
            <a:ext cx="657558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STRES</a:t>
            </a:r>
          </a:p>
        </p:txBody>
      </p:sp>
      <p:sp>
        <p:nvSpPr>
          <p:cNvPr id="122" name="STRES"/>
          <p:cNvSpPr txBox="1"/>
          <p:nvPr/>
        </p:nvSpPr>
        <p:spPr>
          <a:xfrm>
            <a:off x="6464718" y="5556186"/>
            <a:ext cx="657558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STRES</a:t>
            </a:r>
          </a:p>
        </p:txBody>
      </p:sp>
      <p:sp>
        <p:nvSpPr>
          <p:cNvPr id="123" name="Dla organizmu to jedno i to samo"/>
          <p:cNvSpPr txBox="1"/>
          <p:nvPr/>
        </p:nvSpPr>
        <p:spPr>
          <a:xfrm>
            <a:off x="2907061" y="6185339"/>
            <a:ext cx="3329879" cy="360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Dla organizmu to jedno i to samo</a:t>
            </a:r>
          </a:p>
        </p:txBody>
      </p:sp>
      <p:sp>
        <p:nvSpPr>
          <p:cNvPr id="124" name="Nasze ciało nie odróżnia"/>
          <p:cNvSpPr txBox="1"/>
          <p:nvPr/>
        </p:nvSpPr>
        <p:spPr>
          <a:xfrm>
            <a:off x="3330749" y="2740321"/>
            <a:ext cx="2482502" cy="360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Nasze ciało nie odróżnia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8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8" presetID="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8" presetID="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3" grpId="7"/>
      <p:bldP build="whole" bldLvl="1" animBg="1" rev="0" advAuto="0" spid="122" grpId="6"/>
      <p:bldP build="whole" bldLvl="1" animBg="1" rev="0" advAuto="0" spid="120" grpId="4"/>
      <p:bldP build="whole" bldLvl="1" animBg="1" rev="0" advAuto="0" spid="118" grpId="1"/>
      <p:bldP build="whole" bldLvl="1" animBg="1" rev="0" advAuto="0" spid="124" grpId="2"/>
      <p:bldP build="whole" bldLvl="1" animBg="1" rev="0" advAuto="0" spid="119" grpId="3"/>
      <p:bldP build="whole" bldLvl="1" animBg="1" rev="0" advAuto="0" spid="121" grpId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/>
          <p:nvPr>
            <p:ph type="title"/>
          </p:nvPr>
        </p:nvSpPr>
        <p:spPr>
          <a:xfrm>
            <a:off x="457200" y="162849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Technika: Oddychanie 4–6</a:t>
            </a:r>
          </a:p>
        </p:txBody>
      </p:sp>
      <p:sp>
        <p:nvSpPr>
          <p:cNvPr id="127" name="Content Placeholder 2"/>
          <p:cNvSpPr txBox="1"/>
          <p:nvPr>
            <p:ph type="body" idx="1"/>
          </p:nvPr>
        </p:nvSpPr>
        <p:spPr>
          <a:xfrm>
            <a:off x="457200" y="1166018"/>
            <a:ext cx="8229600" cy="4525964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Wdech – 4 sekundy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Wydech – 6 sekund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Powtórz 6–8 razy</a:t>
            </a:r>
          </a:p>
        </p:txBody>
      </p:sp>
      <p:sp>
        <p:nvSpPr>
          <p:cNvPr id="128" name="Oddychanie to jedyna funkcja, którą możemy świadomie kontrolować i która wpływa na układ nerwowy"/>
          <p:cNvSpPr txBox="1"/>
          <p:nvPr/>
        </p:nvSpPr>
        <p:spPr>
          <a:xfrm>
            <a:off x="147722" y="2757940"/>
            <a:ext cx="8741456" cy="639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Oddychanie to jedyna funkcja, którą możemy świadomie kontrolować i która wpływa na układ nerwowy</a:t>
            </a:r>
          </a:p>
        </p:txBody>
      </p:sp>
      <p:sp>
        <p:nvSpPr>
          <p:cNvPr id="129" name="👉krótki wdech = aktywacja"/>
          <p:cNvSpPr txBox="1"/>
          <p:nvPr/>
        </p:nvSpPr>
        <p:spPr>
          <a:xfrm>
            <a:off x="576335" y="3945948"/>
            <a:ext cx="2897490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👉krótki wdech = aktywacja</a:t>
            </a:r>
          </a:p>
        </p:txBody>
      </p:sp>
      <p:sp>
        <p:nvSpPr>
          <p:cNvPr id="130" name="Co się dzieje:…"/>
          <p:cNvSpPr txBox="1"/>
          <p:nvPr/>
        </p:nvSpPr>
        <p:spPr>
          <a:xfrm>
            <a:off x="337996" y="5045520"/>
            <a:ext cx="8468008" cy="891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 się dzieje: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aktywuje się tzw. układ przywspółczulny (odpowiedzialny za spokój i regenerację)</a:t>
            </a:r>
          </a:p>
        </p:txBody>
      </p:sp>
      <p:sp>
        <p:nvSpPr>
          <p:cNvPr id="131" name="Długi wydech to dla organizmu sygnał: jesteś bezpieczny"/>
          <p:cNvSpPr txBox="1"/>
          <p:nvPr/>
        </p:nvSpPr>
        <p:spPr>
          <a:xfrm>
            <a:off x="1637526" y="6237887"/>
            <a:ext cx="5654748" cy="360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Długi wydech to dla organizmu sygnał: jesteś bezpieczny</a:t>
            </a:r>
          </a:p>
        </p:txBody>
      </p:sp>
      <p:sp>
        <p:nvSpPr>
          <p:cNvPr id="132" name="👉 długi wydech = uspokojenie"/>
          <p:cNvSpPr txBox="1"/>
          <p:nvPr/>
        </p:nvSpPr>
        <p:spPr>
          <a:xfrm>
            <a:off x="4821908" y="4037762"/>
            <a:ext cx="3075030" cy="3679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1200"/>
              <a:t>👉 </a:t>
            </a:r>
            <a:r>
              <a:t>długi wydech = uspokojenie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8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8" presetID="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8" presetID="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8" grpId="3"/>
      <p:bldP build="whole" bldLvl="1" animBg="1" rev="0" advAuto="0" spid="127" grpId="2"/>
      <p:bldP build="whole" bldLvl="1" animBg="1" rev="0" advAuto="0" spid="131" grpId="7"/>
      <p:bldP build="whole" bldLvl="1" animBg="1" rev="0" advAuto="0" spid="130" grpId="6"/>
      <p:bldP build="whole" bldLvl="1" animBg="1" rev="0" advAuto="0" spid="132" grpId="5"/>
      <p:bldP build="whole" bldLvl="1" animBg="1" rev="0" advAuto="0" spid="126" grpId="1"/>
      <p:bldP build="whole" bldLvl="1" animBg="1" rev="0" advAuto="0" spid="129" grpId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/>
          <p:nvPr>
            <p:ph type="title"/>
          </p:nvPr>
        </p:nvSpPr>
        <p:spPr>
          <a:xfrm>
            <a:off x="457200" y="10579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Technika: STOP</a:t>
            </a:r>
          </a:p>
        </p:txBody>
      </p:sp>
      <p:sp>
        <p:nvSpPr>
          <p:cNvPr id="135" name="Content Placeholder 2"/>
          <p:cNvSpPr txBox="1"/>
          <p:nvPr>
            <p:ph type="body" sz="half" idx="1"/>
          </p:nvPr>
        </p:nvSpPr>
        <p:spPr>
          <a:xfrm>
            <a:off x="457200" y="1138112"/>
            <a:ext cx="8229600" cy="2136149"/>
          </a:xfrm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sz="3000">
                <a:solidFill>
                  <a:srgbClr val="FF403E"/>
                </a:solidFill>
              </a:rPr>
              <a:t>S</a:t>
            </a:r>
            <a:r>
              <a:t> – zatrzymaj się</a:t>
            </a:r>
          </a:p>
          <a:p>
            <a:pPr marL="514350" indent="-514350"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sz="3000">
                <a:solidFill>
                  <a:srgbClr val="FF403E"/>
                </a:solidFill>
              </a:rPr>
              <a:t>T</a:t>
            </a:r>
            <a:r>
              <a:t> – weź oddech</a:t>
            </a:r>
          </a:p>
          <a:p>
            <a:pPr marL="514350" indent="-514350"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sz="3000">
                <a:solidFill>
                  <a:srgbClr val="FF403E"/>
                </a:solidFill>
              </a:rPr>
              <a:t>O</a:t>
            </a:r>
            <a:r>
              <a:t> – obserwuj</a:t>
            </a:r>
          </a:p>
          <a:p>
            <a:pPr marL="514350" indent="-514350"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sz="3000">
                <a:solidFill>
                  <a:srgbClr val="FF403E"/>
                </a:solidFill>
              </a:rPr>
              <a:t>P</a:t>
            </a:r>
            <a:r>
              <a:t> – działaj</a:t>
            </a:r>
          </a:p>
        </p:txBody>
      </p:sp>
      <p:sp>
        <p:nvSpPr>
          <p:cNvPr id="136" name="W stresie działa głównie część mózgu odpowiedzialna za emocje.…"/>
          <p:cNvSpPr txBox="1"/>
          <p:nvPr/>
        </p:nvSpPr>
        <p:spPr>
          <a:xfrm>
            <a:off x="457200" y="3608028"/>
            <a:ext cx="8229600" cy="2628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 stresie działa głównie część mózgu odpowiedzialna za emocje.</a:t>
            </a:r>
            <a:endParaRPr sz="1200"/>
          </a:p>
          <a:p>
            <a:pPr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Natomiast STOP pomaga włączyć: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korę przedczołową — czyli część odpowiedzialną za myślenie i kontrolę</a:t>
            </a:r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Czyli: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Z reakcji automatycznej przechodzimy do reakcji świadomej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5" grpId="2"/>
      <p:bldP build="whole" bldLvl="1" animBg="1" rev="0" advAuto="0" spid="136" grpId="3"/>
      <p:bldP build="whole" bldLvl="1" animBg="1" rev="0" advAuto="0" spid="13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itle 1"/>
          <p:cNvSpPr txBox="1"/>
          <p:nvPr>
            <p:ph type="title"/>
          </p:nvPr>
        </p:nvSpPr>
        <p:spPr>
          <a:xfrm>
            <a:off x="584200" y="70253"/>
            <a:ext cx="8229601" cy="1143001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Technika: Zmiana myśli</a:t>
            </a:r>
          </a:p>
        </p:txBody>
      </p:sp>
      <p:sp>
        <p:nvSpPr>
          <p:cNvPr id="139" name="Content Placeholder 2"/>
          <p:cNvSpPr txBox="1"/>
          <p:nvPr>
            <p:ph type="body" sz="quarter" idx="1"/>
          </p:nvPr>
        </p:nvSpPr>
        <p:spPr>
          <a:xfrm>
            <a:off x="457200" y="1600200"/>
            <a:ext cx="8229600" cy="89154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Zamiast: To beznadziejne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Pomyśl: To trudne, ale mam wpływ</a:t>
            </a:r>
          </a:p>
        </p:txBody>
      </p:sp>
      <p:sp>
        <p:nvSpPr>
          <p:cNvPr id="140" name="Przykład:…"/>
          <p:cNvSpPr txBox="1"/>
          <p:nvPr/>
        </p:nvSpPr>
        <p:spPr>
          <a:xfrm>
            <a:off x="378369" y="4518998"/>
            <a:ext cx="6240374" cy="1224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Przykład:</a:t>
            </a:r>
          </a:p>
          <a:p>
            <a:pPr marL="457200" indent="-3175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„Oni mnie nie słuchają” → złość</a:t>
            </a:r>
            <a:endParaRPr sz="1200"/>
          </a:p>
          <a:p>
            <a:pPr marL="457200" indent="-3175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„To trudna grupa, potrzebują struktury” → większy spokój</a:t>
            </a:r>
          </a:p>
        </p:txBody>
      </p:sp>
      <p:sp>
        <p:nvSpPr>
          <p:cNvPr id="141" name="Zmieniając myśl, zmieniamy reakcję emocjonalną"/>
          <p:cNvSpPr txBox="1"/>
          <p:nvPr/>
        </p:nvSpPr>
        <p:spPr>
          <a:xfrm>
            <a:off x="2250689" y="6219320"/>
            <a:ext cx="4961599" cy="360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Zmieniając myśl, zmieniamy reakcję emocjonalną</a:t>
            </a:r>
          </a:p>
        </p:txBody>
      </p:sp>
      <p:sp>
        <p:nvSpPr>
          <p:cNvPr id="142" name="Według psychologii poznawczej to nie sytuacja wywołuje emocje — tylko interpretacja tej sytuacji"/>
          <p:cNvSpPr txBox="1"/>
          <p:nvPr/>
        </p:nvSpPr>
        <p:spPr>
          <a:xfrm>
            <a:off x="46984" y="2670422"/>
            <a:ext cx="8942932" cy="9866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Według psychologii poznawczej to nie sytuacja wywołuje emocje — tylko interpretacja tej sytuacji</a:t>
            </a:r>
            <a:endParaRPr sz="1200"/>
          </a:p>
        </p:txBody>
      </p:sp>
      <p:sp>
        <p:nvSpPr>
          <p:cNvPr id="143" name="👉 Schemat:…"/>
          <p:cNvSpPr txBox="1"/>
          <p:nvPr/>
        </p:nvSpPr>
        <p:spPr>
          <a:xfrm>
            <a:off x="3870517" y="3572847"/>
            <a:ext cx="3842995" cy="891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Schemat: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sytuacja → myśl → emocja → reakcja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8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8" presetID="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8" grpId="1"/>
      <p:bldP build="whole" bldLvl="1" animBg="1" rev="0" advAuto="0" spid="143" grpId="4"/>
      <p:bldP build="whole" bldLvl="1" animBg="1" rev="0" advAuto="0" spid="139" grpId="2"/>
      <p:bldP build="whole" bldLvl="1" animBg="1" rev="0" advAuto="0" spid="142" grpId="3"/>
      <p:bldP build="whole" bldLvl="1" animBg="1" rev="0" advAuto="0" spid="140" grpId="5"/>
      <p:bldP build="whole" bldLvl="1" animBg="1" rev="0" advAuto="0" spid="141" grpId="6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AFF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Technika: Relaksacja ciała</a:t>
            </a:r>
          </a:p>
        </p:txBody>
      </p:sp>
      <p:sp>
        <p:nvSpPr>
          <p:cNvPr id="146" name="Content Placeholder 2"/>
          <p:cNvSpPr txBox="1"/>
          <p:nvPr>
            <p:ph type="body" sz="quarter" idx="1"/>
          </p:nvPr>
        </p:nvSpPr>
        <p:spPr>
          <a:xfrm>
            <a:off x="457200" y="1600200"/>
            <a:ext cx="8229600" cy="131926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Napnij ciało – 5 sek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Rozluźnij</a:t>
            </a:r>
          </a:p>
          <a:p>
            <a:pPr>
              <a:spcBef>
                <a:spcPts val="400"/>
              </a:spcBef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Powtórz 2–3 razy</a:t>
            </a:r>
          </a:p>
        </p:txBody>
      </p:sp>
      <p:sp>
        <p:nvSpPr>
          <p:cNvPr id="147" name="Technika działa, bo:…"/>
          <p:cNvSpPr txBox="1"/>
          <p:nvPr/>
        </p:nvSpPr>
        <p:spPr>
          <a:xfrm>
            <a:off x="3528449" y="5079457"/>
            <a:ext cx="7069260" cy="1567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Technika działa, bo:</a:t>
            </a:r>
            <a:endParaRPr sz="1200"/>
          </a:p>
          <a:p>
            <a:pPr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indent="-3175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najpierw zwiększamy napięcie</a:t>
            </a:r>
            <a:endParaRPr sz="1200"/>
          </a:p>
          <a:p>
            <a:pPr marL="457200" indent="-317500">
              <a:spcBef>
                <a:spcPts val="1200"/>
              </a:spcBef>
              <a:buSzPct val="100000"/>
              <a:buFont typeface="Times New Roman"/>
              <a:buChar char="•"/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potem następuje głębsze rozluźnienie</a:t>
            </a:r>
          </a:p>
        </p:txBody>
      </p:sp>
      <p:sp>
        <p:nvSpPr>
          <p:cNvPr id="148" name="Ciało i emocje są połączone.…"/>
          <p:cNvSpPr txBox="1"/>
          <p:nvPr/>
        </p:nvSpPr>
        <p:spPr>
          <a:xfrm>
            <a:off x="302723" y="2986499"/>
            <a:ext cx="5463895" cy="1765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Ciało i emocje są połączone.</a:t>
            </a:r>
            <a:endParaRPr sz="1200"/>
          </a:p>
          <a:p>
            <a:pPr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napięte ciało = sygnał dla mózgu, że coś jest nie tak</a:t>
            </a:r>
            <a:endParaRPr sz="1200"/>
          </a:p>
          <a:p>
            <a:pPr>
              <a:spcBef>
                <a:spcPts val="1200"/>
              </a:spcBef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👉 rozluźnione ciało = sygnał bezpieczeństwa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5" grpId="1"/>
      <p:bldP build="whole" bldLvl="1" animBg="1" rev="0" advAuto="0" spid="146" grpId="2"/>
      <p:bldP build="whole" bldLvl="1" animBg="1" rev="0" advAuto="0" spid="148" grpId="3"/>
      <p:bldP build="whole" bldLvl="1" animBg="1" rev="0" advAuto="0" spid="147" grpId="4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